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368" r:id="rId2"/>
    <p:sldId id="369" r:id="rId3"/>
    <p:sldId id="324" r:id="rId4"/>
    <p:sldId id="325" r:id="rId5"/>
    <p:sldId id="290" r:id="rId6"/>
    <p:sldId id="326" r:id="rId7"/>
    <p:sldId id="327" r:id="rId8"/>
    <p:sldId id="285" r:id="rId9"/>
    <p:sldId id="44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9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0"/>
            <a:ext cx="8637073" cy="1504949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501(h) Election Failure to Comply Penalties </a:t>
            </a:r>
          </a:p>
        </p:txBody>
      </p:sp>
    </p:spTree>
    <p:extLst>
      <p:ext uri="{BB962C8B-B14F-4D97-AF65-F5344CB8AC3E}">
        <p14:creationId xmlns:p14="http://schemas.microsoft.com/office/powerpoint/2010/main" val="4120425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Module 9 Learning Objectives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Expenditure test as it applies to charities with a 501(h) election in place </a:t>
            </a:r>
          </a:p>
          <a:p>
            <a:pPr lvl="1"/>
            <a:r>
              <a:rPr lang="en-US" dirty="0"/>
              <a:t>The 501(h) expenditure test </a:t>
            </a:r>
          </a:p>
          <a:p>
            <a:pPr lvl="1"/>
            <a:r>
              <a:rPr lang="en-US" dirty="0"/>
              <a:t>The test to determine whether an organization normally makes excessive lobbying expenditures and will lose their tax-exempt status</a:t>
            </a:r>
          </a:p>
          <a:p>
            <a:r>
              <a:rPr lang="en-US" dirty="0"/>
              <a:t>Understand how the “normally makes” test relates to the expenditure test</a:t>
            </a:r>
          </a:p>
          <a:p>
            <a:r>
              <a:rPr lang="en-US" dirty="0"/>
              <a:t>Review an example of the “normally makes” test as applied to a hypothetical organization </a:t>
            </a:r>
          </a:p>
        </p:txBody>
      </p:sp>
    </p:spTree>
    <p:extLst>
      <p:ext uri="{BB962C8B-B14F-4D97-AF65-F5344CB8AC3E}">
        <p14:creationId xmlns:p14="http://schemas.microsoft.com/office/powerpoint/2010/main" val="1417383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8CBF6-4D16-4AB4-90F7-56501D40E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Tax Imposed on Organization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C6783-DEF9-46E5-848C-2B0A425C3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396934" cy="3461790"/>
          </a:xfrm>
        </p:spPr>
        <p:txBody>
          <a:bodyPr/>
          <a:lstStyle/>
          <a:p>
            <a:r>
              <a:rPr lang="en-US" dirty="0"/>
              <a:t>25% of </a:t>
            </a:r>
            <a:r>
              <a:rPr lang="en-US" b="1" dirty="0"/>
              <a:t>excess lobbying expenditures</a:t>
            </a:r>
          </a:p>
          <a:p>
            <a:r>
              <a:rPr lang="en-US" dirty="0"/>
              <a:t>Excess lobbying expenditures are the greater of </a:t>
            </a:r>
          </a:p>
          <a:p>
            <a:pPr lvl="1"/>
            <a:r>
              <a:rPr lang="en-US" dirty="0"/>
              <a:t>(1) Total lobbying expenditures over the lobbying nontaxable amount; </a:t>
            </a:r>
            <a:r>
              <a:rPr lang="en-US" b="1" dirty="0"/>
              <a:t>OR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(2) Grassroots expenditures over the grassroots nontaxable amount.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1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F2C0-9BDF-4591-9BD7-3E97B4A9E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Expenditure Test: Definitions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0A824-5602-4D77-8BE4-0F594B5D8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7491253" cy="345061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Lobbying expenditures </a:t>
            </a:r>
          </a:p>
          <a:p>
            <a:pPr lvl="1"/>
            <a:r>
              <a:rPr lang="en-US" dirty="0"/>
              <a:t>Expenditures made for the purpose of influencing legislation </a:t>
            </a:r>
          </a:p>
          <a:p>
            <a:pPr lvl="1"/>
            <a:r>
              <a:rPr lang="en-US" dirty="0"/>
              <a:t>Consists of both direct lobbying expenditures and grassroots lobbying expenditures </a:t>
            </a:r>
          </a:p>
          <a:p>
            <a:r>
              <a:rPr lang="en-US" b="1" dirty="0"/>
              <a:t>Grassroots lobbying expenditures </a:t>
            </a:r>
          </a:p>
          <a:p>
            <a:pPr lvl="1"/>
            <a:r>
              <a:rPr lang="en-US" dirty="0"/>
              <a:t>Any expenditure made for the purpose of influencing any legislation through an attempt to affect the opinions of the general public </a:t>
            </a:r>
          </a:p>
          <a:p>
            <a:r>
              <a:rPr lang="en-US" b="1" dirty="0"/>
              <a:t>Lobbying nontaxable amount</a:t>
            </a:r>
          </a:p>
          <a:p>
            <a:pPr lvl="1"/>
            <a:r>
              <a:rPr lang="en-US" dirty="0"/>
              <a:t>Total lobbying expenditures a charity can make without incurring a penalty </a:t>
            </a:r>
          </a:p>
          <a:p>
            <a:r>
              <a:rPr lang="en-US" b="1" dirty="0"/>
              <a:t>Grassroots nontaxable amount </a:t>
            </a:r>
          </a:p>
          <a:p>
            <a:pPr lvl="1"/>
            <a:r>
              <a:rPr lang="en-US" dirty="0"/>
              <a:t>Total grassroots lobbying expenditures a charity can make without incurring a penalty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9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Normally Makes Test:  Tax-Exempt Status Revoked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8290297" cy="3450613"/>
          </a:xfrm>
        </p:spPr>
        <p:txBody>
          <a:bodyPr/>
          <a:lstStyle/>
          <a:p>
            <a:r>
              <a:rPr lang="en-US" dirty="0"/>
              <a:t>An organization’s tax-exempt status is revoked if it normally makes:</a:t>
            </a:r>
          </a:p>
          <a:p>
            <a:pPr lvl="1"/>
            <a:r>
              <a:rPr lang="en-US" dirty="0"/>
              <a:t>Lobbying expenditures </a:t>
            </a:r>
            <a:r>
              <a:rPr lang="en-US" b="1" dirty="0"/>
              <a:t>in excess of its lobbying ceiling amount</a:t>
            </a:r>
            <a:r>
              <a:rPr lang="en-US" dirty="0"/>
              <a:t>,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Grass root expenditures </a:t>
            </a:r>
            <a:r>
              <a:rPr lang="en-US" b="1" dirty="0"/>
              <a:t>in excess of its grass roots ceiling amount. </a:t>
            </a:r>
          </a:p>
        </p:txBody>
      </p:sp>
    </p:spTree>
    <p:extLst>
      <p:ext uri="{BB962C8B-B14F-4D97-AF65-F5344CB8AC3E}">
        <p14:creationId xmlns:p14="http://schemas.microsoft.com/office/powerpoint/2010/main" val="4027371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4DC71-E9B0-469B-909C-5C9E685E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Normally Makes Test: Definitions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14CF-056D-4283-9AD9-864F6670A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8241061" cy="345061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200" b="1" dirty="0"/>
              <a:t>Lobbying ceiling </a:t>
            </a:r>
            <a:endParaRPr lang="en-US" sz="2200" dirty="0"/>
          </a:p>
          <a:p>
            <a:pPr lvl="1"/>
            <a:r>
              <a:rPr lang="en-US" sz="2200" dirty="0"/>
              <a:t>150% of the organization’s lobbying nontaxable amount for a taxable year. </a:t>
            </a:r>
          </a:p>
          <a:p>
            <a:pPr lvl="0"/>
            <a:r>
              <a:rPr lang="en-US" sz="2200" b="1" dirty="0"/>
              <a:t>Grass roots ceiling</a:t>
            </a:r>
            <a:endParaRPr lang="en-US" sz="2200" dirty="0"/>
          </a:p>
          <a:p>
            <a:pPr lvl="1"/>
            <a:r>
              <a:rPr lang="en-US" sz="2200" dirty="0"/>
              <a:t>150% of the organization’s grass roots nontaxable amount for a taxable year.</a:t>
            </a:r>
          </a:p>
          <a:p>
            <a:pPr lvl="0"/>
            <a:r>
              <a:rPr lang="en-US" sz="2200" b="1" dirty="0"/>
              <a:t>Normally makes an expenditure in excess </a:t>
            </a:r>
            <a:endParaRPr lang="en-US" sz="2200" dirty="0"/>
          </a:p>
          <a:p>
            <a:pPr lvl="1"/>
            <a:r>
              <a:rPr lang="en-US" sz="2200" dirty="0"/>
              <a:t>The sum of the lobbying expenditures for the base years exceeds 150% of the sum of its lobbying nontaxable amounts for the base years, OR</a:t>
            </a:r>
          </a:p>
          <a:p>
            <a:pPr lvl="1"/>
            <a:r>
              <a:rPr lang="en-US" sz="2200" dirty="0"/>
              <a:t>The sum of the organization’s grass roots expenditures for its base years exceeds 150% of the sum of its grass roots nontaxable amount for the base years.</a:t>
            </a:r>
          </a:p>
          <a:p>
            <a:pPr lvl="0"/>
            <a:r>
              <a:rPr lang="en-US" sz="2200" b="1" dirty="0"/>
              <a:t>Base years</a:t>
            </a:r>
            <a:endParaRPr lang="en-US" sz="2200" dirty="0"/>
          </a:p>
          <a:p>
            <a:pPr lvl="1"/>
            <a:r>
              <a:rPr lang="en-US" sz="2200" dirty="0"/>
              <a:t>The determination year and the three taxable years immediately preceding the determination year. </a:t>
            </a:r>
          </a:p>
          <a:p>
            <a:pPr lvl="0"/>
            <a:r>
              <a:rPr lang="en-US" sz="2200" b="1" dirty="0"/>
              <a:t>Determination year</a:t>
            </a:r>
            <a:endParaRPr lang="en-US" sz="2200" dirty="0"/>
          </a:p>
          <a:p>
            <a:pPr lvl="1"/>
            <a:r>
              <a:rPr lang="en-US" sz="2200" dirty="0"/>
              <a:t>A taxable year in which the expenditure test election is in effect.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6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3F52-85E3-4DF9-95A1-0E7479DE4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cap="none" dirty="0"/>
              <a:t>Special Rule: Calculation in First Three Years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B272-C82D-4769-ABC7-EDB90F4A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7390580" cy="3426279"/>
          </a:xfrm>
        </p:spPr>
        <p:txBody>
          <a:bodyPr/>
          <a:lstStyle/>
          <a:p>
            <a:r>
              <a:rPr lang="en-US" b="1" dirty="0"/>
              <a:t>Exception for first three years</a:t>
            </a:r>
            <a:r>
              <a:rPr lang="en-US" dirty="0"/>
              <a:t>.</a:t>
            </a:r>
          </a:p>
          <a:p>
            <a:r>
              <a:rPr lang="en-US" dirty="0"/>
              <a:t>Regular calculation requires sum of current year’s and previous three years’ expenditures.</a:t>
            </a:r>
          </a:p>
          <a:p>
            <a:r>
              <a:rPr lang="en-US" dirty="0"/>
              <a:t>Creates a need for difference in base year calculations.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0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23901"/>
            <a:ext cx="9603275" cy="1054065"/>
          </a:xfrm>
        </p:spPr>
        <p:txBody>
          <a:bodyPr>
            <a:normAutofit fontScale="90000"/>
          </a:bodyPr>
          <a:lstStyle/>
          <a:p>
            <a:br>
              <a:rPr lang="en-US" cap="none" dirty="0"/>
            </a:br>
            <a:r>
              <a:rPr lang="en-US" cap="none" dirty="0"/>
              <a:t>501(h) Normally Makes Test: Example  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85D073C-8220-484C-ACBF-693B2C0ED1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60457" y="2054965"/>
          <a:ext cx="9604374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729">
                  <a:extLst>
                    <a:ext uri="{9D8B030D-6E8A-4147-A177-3AD203B41FA5}">
                      <a16:colId xmlns:a16="http://schemas.microsoft.com/office/drawing/2014/main" val="4252680372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892533407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183741790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4070596167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770045780"/>
                    </a:ext>
                  </a:extLst>
                </a:gridCol>
                <a:gridCol w="1600729">
                  <a:extLst>
                    <a:ext uri="{9D8B030D-6E8A-4147-A177-3AD203B41FA5}">
                      <a16:colId xmlns:a16="http://schemas.microsoft.com/office/drawing/2014/main" val="28613499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Exempt Purposes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Lobbying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Grassroots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27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90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051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00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978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77049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21C15C9-2FC4-4583-A258-E432A119368A}"/>
              </a:ext>
            </a:extLst>
          </p:cNvPr>
          <p:cNvSpPr txBox="1"/>
          <p:nvPr/>
        </p:nvSpPr>
        <p:spPr>
          <a:xfrm>
            <a:off x="1460457" y="5131293"/>
            <a:ext cx="4833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150% of LNTA: $870,000 = 150% x 580,000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Lobbying Expenditures: $470,000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Result: No loss of exemption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20C560-1CF9-4184-9E0F-941C817ECDA9}"/>
              </a:ext>
            </a:extLst>
          </p:cNvPr>
          <p:cNvSpPr txBox="1"/>
          <p:nvPr/>
        </p:nvSpPr>
        <p:spPr>
          <a:xfrm>
            <a:off x="6221043" y="5131293"/>
            <a:ext cx="4833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150% of GRNTA: $217,000 = 150% x 145,000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Grassroot Expenditures: $190,000</a:t>
            </a:r>
          </a:p>
        </p:txBody>
      </p:sp>
    </p:spTree>
    <p:extLst>
      <p:ext uri="{BB962C8B-B14F-4D97-AF65-F5344CB8AC3E}">
        <p14:creationId xmlns:p14="http://schemas.microsoft.com/office/powerpoint/2010/main" val="236699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514</Words>
  <Application>Microsoft Macintosh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Module 9</vt:lpstr>
      <vt:lpstr> Module 9 Learning Objectives </vt:lpstr>
      <vt:lpstr> Tax Imposed on Organization </vt:lpstr>
      <vt:lpstr> 501(h) Expenditure Test: Definitions </vt:lpstr>
      <vt:lpstr> Normally Makes Test:  Tax-Exempt Status Revoked</vt:lpstr>
      <vt:lpstr> Normally Makes Test: Definitions </vt:lpstr>
      <vt:lpstr>Special Rule: Calculation in First Three Years </vt:lpstr>
      <vt:lpstr> 501(h) Normally Makes Test: Example  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2020-03-04T13:00:06Z</dcterms:modified>
</cp:coreProperties>
</file>